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handoutMasterIdLst>
    <p:handoutMasterId r:id="rId6"/>
  </p:handoutMasterIdLst>
  <p:sldIdLst>
    <p:sldId id="257" r:id="rId3"/>
    <p:sldId id="265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>
      <p:cViewPr>
        <p:scale>
          <a:sx n="69" d="100"/>
          <a:sy n="69" d="100"/>
        </p:scale>
        <p:origin x="-131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50735-CE53-4F3D-8508-0715A58020AF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0397D-4BBF-4F0D-9FEE-B2220D3E8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774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02CCE-EDD3-4D95-989A-A1E8C839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029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9D36B-0F6B-4D1D-9215-64FFA8DC9F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78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99D1-73C9-4228-9F1C-B731D5639C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44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53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9220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9221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2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3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22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9225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26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922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9229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23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231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89BB8C9-30D7-45B5-B47B-66102B1523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512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11A28-90B2-4960-822B-4F88FADB9C2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258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43E70-10F6-4BF3-BCAC-0BF281922BE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767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4F75A-61EB-41FD-A837-F3D9A312948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417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8F73F-4009-4C8E-AEF6-E96A75A3694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473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A7B43-79C8-42DF-8641-58045FA8D5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76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BE2D7-20AF-4A33-A3DB-8B770EF8F8D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18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1C07F-DB82-4824-8BB5-CCF71681D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615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6B140-A51D-4416-984E-81C9D35E7EA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091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3E536-F6D9-4E2C-9092-D78FC00F6C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0852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01B40-13A8-4DBF-B5B9-B943DF86A4D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6994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0D034-E9D0-438E-AC6E-C79EC4A48A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0192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3F47ADA-CC2D-4967-AC8D-89E155C7FE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635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115B-2BF7-4BED-BA2E-71E2C8F39B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3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2243C-A001-49F5-BE8A-2C002EAD89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73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F7054-2759-4751-B223-159AC4F33F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73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02D38-380A-43BA-8EE4-706D774589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640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25E1A-818F-4082-854F-C636FC89B4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1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C823E-619D-42AD-8694-14BA1AE2EF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86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69037-9171-49A5-8CED-611CC90C7EC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14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838ABBD-1099-4293-B9E2-F7709307DAD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89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8196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819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19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AC604A-A312-44A2-A5EE-618C8597271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632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/>
          <a:lstStyle/>
          <a:p>
            <a:pPr algn="l"/>
            <a:r>
              <a:rPr lang="en-US" altLang="en-US" sz="3800" b="1" dirty="0" smtClean="0">
                <a:solidFill>
                  <a:srgbClr val="008000"/>
                </a:solidFill>
              </a:rPr>
              <a:t>Me </a:t>
            </a:r>
            <a:r>
              <a:rPr lang="en-US" altLang="en-US" sz="3800" b="1" dirty="0">
                <a:solidFill>
                  <a:srgbClr val="008000"/>
                </a:solidFill>
              </a:rPr>
              <a:t>llamo __________	Clase </a:t>
            </a:r>
            <a:r>
              <a:rPr lang="en-US" altLang="en-US" sz="3800" b="1" dirty="0" smtClean="0">
                <a:solidFill>
                  <a:srgbClr val="008000"/>
                </a:solidFill>
              </a:rPr>
              <a:t>6</a:t>
            </a:r>
            <a:r>
              <a:rPr lang="en-US" altLang="en-US" sz="3800" b="1" u="sng" dirty="0" smtClean="0">
                <a:solidFill>
                  <a:srgbClr val="008000"/>
                </a:solidFill>
              </a:rPr>
              <a:t>01</a:t>
            </a:r>
            <a:r>
              <a:rPr lang="en-US" altLang="en-US" sz="3800" b="1" u="sng" dirty="0">
                <a:solidFill>
                  <a:srgbClr val="008000"/>
                </a:solidFill>
              </a:rPr>
              <a:t/>
            </a:r>
            <a:br>
              <a:rPr lang="en-US" altLang="en-US" sz="3800" b="1" u="sng" dirty="0">
                <a:solidFill>
                  <a:srgbClr val="008000"/>
                </a:solidFill>
              </a:rPr>
            </a:br>
            <a:r>
              <a:rPr lang="en-US" altLang="en-US" sz="3800" b="1" dirty="0" smtClean="0">
                <a:solidFill>
                  <a:srgbClr val="008000"/>
                </a:solidFill>
              </a:rPr>
              <a:t>fecha </a:t>
            </a:r>
            <a:r>
              <a:rPr lang="en-US" altLang="en-US" sz="3800" b="1" dirty="0">
                <a:solidFill>
                  <a:srgbClr val="008000"/>
                </a:solidFill>
              </a:rPr>
              <a:t>es el </a:t>
            </a:r>
            <a:r>
              <a:rPr lang="en-US" altLang="en-US" sz="3800" b="1" dirty="0" smtClean="0">
                <a:solidFill>
                  <a:srgbClr val="008000"/>
                </a:solidFill>
              </a:rPr>
              <a:t>9 </a:t>
            </a:r>
            <a:r>
              <a:rPr lang="en-US" altLang="en-US" sz="3800" b="1" dirty="0">
                <a:solidFill>
                  <a:srgbClr val="008000"/>
                </a:solidFill>
              </a:rPr>
              <a:t>de </a:t>
            </a:r>
            <a:r>
              <a:rPr lang="en-US" altLang="en-US" sz="3800" b="1" dirty="0" smtClean="0">
                <a:solidFill>
                  <a:srgbClr val="008000"/>
                </a:solidFill>
              </a:rPr>
              <a:t>mayo </a:t>
            </a:r>
            <a:r>
              <a:rPr lang="en-US" altLang="en-US" sz="3800" b="1" dirty="0">
                <a:solidFill>
                  <a:srgbClr val="008000"/>
                </a:solidFill>
              </a:rPr>
              <a:t>del </a:t>
            </a:r>
            <a:r>
              <a:rPr lang="en-US" altLang="en-US" sz="3800" b="1" dirty="0" smtClean="0">
                <a:solidFill>
                  <a:srgbClr val="008000"/>
                </a:solidFill>
              </a:rPr>
              <a:t>2017</a:t>
            </a:r>
            <a:endParaRPr lang="en-US" altLang="en-US" sz="3800" b="1" u="sng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66: </a:t>
            </a:r>
            <a:r>
              <a:rPr lang="es-ES_tradnl" altLang="en-US" dirty="0"/>
              <a:t>¿Cómo vas a la escuela</a:t>
            </a:r>
            <a:r>
              <a:rPr lang="es-ES_tradnl" altLang="en-US" dirty="0" smtClean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irregular “-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oy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”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verbs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  <a:endParaRPr lang="es-ES_tradnl" altLang="en-US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dirty="0" smtClean="0">
                <a:solidFill>
                  <a:srgbClr val="00B050"/>
                </a:solidFill>
              </a:rPr>
              <a:t>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1. ¿Estudias español en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2. ¿Hablas con tus amigos después de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3. ¿Escuchas al profesor?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4. ¿Compras un pantalón en la tienda?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5. ¿Miras a la profesora cuando ella habla?</a:t>
            </a:r>
          </a:p>
        </p:txBody>
      </p:sp>
    </p:spTree>
    <p:extLst>
      <p:ext uri="{BB962C8B-B14F-4D97-AF65-F5344CB8AC3E}">
        <p14:creationId xmlns:p14="http://schemas.microsoft.com/office/powerpoint/2010/main" val="289631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82296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Los verbos </a:t>
            </a:r>
            <a:r>
              <a:rPr lang="en-US" altLang="en-US" b="1">
                <a:solidFill>
                  <a:srgbClr val="FF0000"/>
                </a:solidFill>
              </a:rPr>
              <a:t>ir, dar, estar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762000"/>
            <a:ext cx="8305800" cy="4525963"/>
          </a:xfrm>
        </p:spPr>
        <p:txBody>
          <a:bodyPr/>
          <a:lstStyle/>
          <a:p>
            <a:r>
              <a:rPr lang="en-US" altLang="en-US" sz="2800"/>
              <a:t>Los verbos </a:t>
            </a:r>
            <a:r>
              <a:rPr lang="en-US" altLang="en-US" sz="2800" b="1"/>
              <a:t>ir</a:t>
            </a:r>
            <a:r>
              <a:rPr lang="en-US" altLang="en-US" sz="2800"/>
              <a:t> </a:t>
            </a:r>
            <a:r>
              <a:rPr lang="en-US" altLang="en-US" sz="2800" i="1">
                <a:latin typeface="Times New Roman" pitchFamily="18" charset="0"/>
              </a:rPr>
              <a:t>(to go),</a:t>
            </a:r>
            <a:r>
              <a:rPr lang="en-US" altLang="en-US" sz="2800"/>
              <a:t> </a:t>
            </a:r>
            <a:r>
              <a:rPr lang="en-US" altLang="en-US" sz="2800" b="1"/>
              <a:t>dar</a:t>
            </a:r>
            <a:r>
              <a:rPr lang="en-US" altLang="en-US" sz="2800" b="1" i="1"/>
              <a:t> </a:t>
            </a:r>
            <a:r>
              <a:rPr lang="en-US" altLang="en-US" sz="2800" i="1">
                <a:latin typeface="Times New Roman" pitchFamily="18" charset="0"/>
              </a:rPr>
              <a:t>(to give),</a:t>
            </a:r>
            <a:r>
              <a:rPr lang="en-US" altLang="en-US" sz="2800" b="1" i="1"/>
              <a:t> estar </a:t>
            </a:r>
            <a:r>
              <a:rPr lang="en-US" altLang="en-US" sz="2800" i="1">
                <a:latin typeface="Times New Roman" pitchFamily="18" charset="0"/>
              </a:rPr>
              <a:t>(to be)</a:t>
            </a:r>
            <a:r>
              <a:rPr lang="en-US" altLang="en-US" sz="2800" i="1"/>
              <a:t> </a:t>
            </a:r>
            <a:r>
              <a:rPr lang="en-US" altLang="en-US" sz="2800"/>
              <a:t>son IRREGULARES porque tienen una </a:t>
            </a:r>
            <a:r>
              <a:rPr lang="en-US" altLang="en-US" sz="2800" u="sng"/>
              <a:t>forma diferente </a:t>
            </a:r>
            <a:r>
              <a:rPr lang="en-US" altLang="en-US" sz="2800"/>
              <a:t>en la </a:t>
            </a:r>
            <a:r>
              <a:rPr lang="en-US" altLang="en-US" sz="2800" u="sng"/>
              <a:t>conjugacion de YO</a:t>
            </a:r>
            <a:r>
              <a:rPr lang="en-US" altLang="en-US" sz="2800"/>
              <a:t>.  </a:t>
            </a:r>
          </a:p>
          <a:p>
            <a:r>
              <a:rPr lang="en-US" altLang="en-US" sz="2800"/>
              <a:t>Las otras conjugaciones son regulares.</a:t>
            </a:r>
            <a:r>
              <a:rPr lang="en-US" altLang="en-US" sz="2800" i="1"/>
              <a:t> </a:t>
            </a:r>
          </a:p>
          <a:p>
            <a:r>
              <a:rPr lang="en-US" altLang="en-US" sz="2800"/>
              <a:t>Copia y estudia la tabla:</a:t>
            </a:r>
          </a:p>
        </p:txBody>
      </p:sp>
      <p:graphicFrame>
        <p:nvGraphicFramePr>
          <p:cNvPr id="8247" name="Group 5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85057843"/>
              </p:ext>
            </p:extLst>
          </p:nvPr>
        </p:nvGraphicFramePr>
        <p:xfrm>
          <a:off x="914400" y="3124200"/>
          <a:ext cx="7772400" cy="3108960"/>
        </p:xfrm>
        <a:graphic>
          <a:graphicData uri="http://schemas.openxmlformats.org/drawingml/2006/table">
            <a:tbl>
              <a:tblPr/>
              <a:tblGrid>
                <a:gridCol w="2743200"/>
                <a:gridCol w="1447800"/>
                <a:gridCol w="1638300"/>
                <a:gridCol w="1943100"/>
              </a:tblGrid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8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8762"/>
            <a:ext cx="8229600" cy="808038"/>
          </a:xfrm>
        </p:spPr>
        <p:txBody>
          <a:bodyPr/>
          <a:lstStyle/>
          <a:p>
            <a:pPr algn="l"/>
            <a:r>
              <a:rPr lang="en-US" altLang="en-US" b="1" dirty="0" err="1">
                <a:solidFill>
                  <a:srgbClr val="FF0000"/>
                </a:solidFill>
              </a:rPr>
              <a:t>Ejercicios</a:t>
            </a:r>
            <a:r>
              <a:rPr lang="en-US" altLang="en-US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638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responde</a:t>
            </a:r>
            <a:r>
              <a:rPr lang="en-US" altLang="en-US" sz="2800" dirty="0" smtClean="0"/>
              <a:t> </a:t>
            </a:r>
            <a:r>
              <a:rPr lang="en-US" altLang="en-US" sz="2800" u="sng" dirty="0" err="1" smtClean="0"/>
              <a:t>Ejercicio</a:t>
            </a:r>
            <a:r>
              <a:rPr lang="en-US" altLang="en-US" sz="2800" u="sng" dirty="0" smtClean="0"/>
              <a:t> 9</a:t>
            </a:r>
            <a:r>
              <a:rPr lang="en-US" altLang="en-US" sz="2800" dirty="0" smtClean="0"/>
              <a:t>  p. 106 (1-5)</a:t>
            </a:r>
          </a:p>
          <a:p>
            <a:pPr>
              <a:lnSpc>
                <a:spcPct val="80000"/>
              </a:lnSpc>
            </a:pP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11</a:t>
            </a:r>
            <a:r>
              <a:rPr lang="en-US" altLang="en-US" sz="2800" dirty="0"/>
              <a:t> p. 106 (1-8</a:t>
            </a:r>
            <a:r>
              <a:rPr lang="en-US" altLang="en-US" sz="2800" dirty="0" smtClean="0"/>
              <a:t>)</a:t>
            </a:r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WORKBOOK</a:t>
            </a:r>
            <a:r>
              <a:rPr lang="en-US" altLang="en-US" dirty="0"/>
              <a:t>:</a:t>
            </a:r>
            <a:endParaRPr lang="en-US" altLang="en-US" sz="2800" dirty="0" smtClean="0"/>
          </a:p>
          <a:p>
            <a:pPr lvl="1">
              <a:lnSpc>
                <a:spcPct val="80000"/>
              </a:lnSpc>
            </a:pPr>
            <a:r>
              <a:rPr lang="en-US" altLang="en-US" sz="2600" dirty="0" err="1" smtClean="0"/>
              <a:t>Completa</a:t>
            </a:r>
            <a:r>
              <a:rPr lang="en-US" altLang="en-US" sz="2600" dirty="0" smtClean="0"/>
              <a:t> </a:t>
            </a:r>
            <a:r>
              <a:rPr lang="en-US" altLang="en-US" sz="2400" dirty="0"/>
              <a:t>p. </a:t>
            </a:r>
            <a:r>
              <a:rPr lang="en-US" altLang="en-US" sz="2400" dirty="0" smtClean="0"/>
              <a:t>3.10-3.11</a:t>
            </a:r>
          </a:p>
          <a:p>
            <a:pPr lvl="1">
              <a:lnSpc>
                <a:spcPct val="80000"/>
              </a:lnSpc>
            </a:pPr>
            <a:endParaRPr lang="en-US" altLang="en-US" sz="2600" dirty="0" smtClean="0"/>
          </a:p>
          <a:p>
            <a:pPr>
              <a:lnSpc>
                <a:spcPct val="80000"/>
              </a:lnSpc>
            </a:pPr>
            <a:r>
              <a:rPr lang="en-US" altLang="en-US" u="sng" dirty="0" smtClean="0"/>
              <a:t>Quiz 3: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3</a:t>
            </a:r>
            <a:r>
              <a:rPr lang="en-US" altLang="en-US" dirty="0" smtClean="0"/>
              <a:t> is on FRIDAY</a:t>
            </a:r>
          </a:p>
          <a:p>
            <a:pPr lvl="1">
              <a:lnSpc>
                <a:spcPct val="80000"/>
              </a:lnSpc>
            </a:pPr>
            <a:r>
              <a:rPr lang="en-US" altLang="en-US" dirty="0" smtClean="0"/>
              <a:t>-AR verbs</a:t>
            </a:r>
          </a:p>
          <a:p>
            <a:pPr lvl="1">
              <a:lnSpc>
                <a:spcPct val="80000"/>
              </a:lnSpc>
            </a:pPr>
            <a:endParaRPr lang="en-US" altLang="en-US" dirty="0" smtClean="0"/>
          </a:p>
          <a:p>
            <a:pPr>
              <a:lnSpc>
                <a:spcPct val="80000"/>
              </a:lnSpc>
            </a:pPr>
            <a:r>
              <a:rPr lang="en-US" altLang="en-US" dirty="0" smtClean="0"/>
              <a:t>SIGN </a:t>
            </a:r>
            <a:r>
              <a:rPr lang="en-US" altLang="en-US" u="sng" dirty="0" err="1" smtClean="0"/>
              <a:t>Mi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horario</a:t>
            </a:r>
            <a:r>
              <a:rPr lang="en-US" altLang="en-US" u="sng" dirty="0" smtClean="0"/>
              <a:t> escolar</a:t>
            </a:r>
            <a:r>
              <a:rPr lang="en-US" altLang="en-US" dirty="0" smtClean="0"/>
              <a:t> RUBRIC by MONDAY</a:t>
            </a:r>
            <a:endParaRPr lang="en-US" altLang="en-US" sz="2800" dirty="0" smtClean="0"/>
          </a:p>
          <a:p>
            <a:pPr marL="0" indent="0">
              <a:lnSpc>
                <a:spcPct val="80000"/>
              </a:lnSpc>
              <a:buNone/>
            </a:pPr>
            <a:endParaRPr lang="en-US" altLang="en-US" sz="2400" dirty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57200" y="2239963"/>
            <a:ext cx="8229600" cy="80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66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75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3060</TotalTime>
  <Words>206</Words>
  <Application>Microsoft Office PowerPoint</Application>
  <PresentationFormat>On-screen Show (4:3)</PresentationFormat>
  <Paragraphs>51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1_Default Design</vt:lpstr>
      <vt:lpstr>Layers</vt:lpstr>
      <vt:lpstr>Me llamo __________ Clase 601 fecha es el 9 de mayo del 2017</vt:lpstr>
      <vt:lpstr>Los verbos ir, dar, estar</vt:lpstr>
      <vt:lpstr>Ejercicios: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15 de noviembre del 2011</dc:title>
  <dc:creator>Helen Zumaeta</dc:creator>
  <cp:lastModifiedBy>Helen Zumaeta</cp:lastModifiedBy>
  <cp:revision>43</cp:revision>
  <cp:lastPrinted>2014-01-27T16:13:22Z</cp:lastPrinted>
  <dcterms:created xsi:type="dcterms:W3CDTF">2013-11-14T15:37:24Z</dcterms:created>
  <dcterms:modified xsi:type="dcterms:W3CDTF">2017-05-09T18:22:12Z</dcterms:modified>
</cp:coreProperties>
</file>